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11"/>
  </p:notesMasterIdLst>
  <p:handoutMasterIdLst>
    <p:handoutMasterId r:id="rId112"/>
  </p:handoutMasterIdLst>
  <p:sldIdLst>
    <p:sldId id="322" r:id="rId5"/>
    <p:sldId id="349" r:id="rId6"/>
    <p:sldId id="410" r:id="rId7"/>
    <p:sldId id="350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411" r:id="rId22"/>
    <p:sldId id="337" r:id="rId23"/>
    <p:sldId id="412" r:id="rId24"/>
    <p:sldId id="413" r:id="rId25"/>
    <p:sldId id="343" r:id="rId26"/>
    <p:sldId id="414" r:id="rId27"/>
    <p:sldId id="415" r:id="rId28"/>
    <p:sldId id="416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417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41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3" r:id="rId104"/>
    <p:sldId id="434" r:id="rId105"/>
    <p:sldId id="435" r:id="rId106"/>
    <p:sldId id="436" r:id="rId107"/>
    <p:sldId id="437" r:id="rId108"/>
    <p:sldId id="438" r:id="rId109"/>
    <p:sldId id="439" r:id="rId110"/>
  </p:sldIdLst>
  <p:sldSz cx="12188825" cy="6858000"/>
  <p:notesSz cx="6858000" cy="9144000"/>
  <p:custDataLst>
    <p:tags r:id="rId1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1" autoAdjust="0"/>
  </p:normalViewPr>
  <p:slideViewPr>
    <p:cSldViewPr showGuides="1">
      <p:cViewPr varScale="1">
        <p:scale>
          <a:sx n="64" d="100"/>
          <a:sy n="64" d="100"/>
        </p:scale>
        <p:origin x="66" y="24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2/10/2018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2/10/2018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 smtClean="0"/>
              <a:t>CREATED BY : SOFIAN FADLI, S.T.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60648"/>
            <a:ext cx="11181006" cy="6300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62764" y="1696162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chemeClr val="bg2"/>
                </a:solidFill>
              </a:rPr>
              <a:t>Actual Values</a:t>
            </a:r>
            <a:endParaRPr lang="en-US" b="1" dirty="0" smtClean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1291" y="2852936"/>
            <a:ext cx="23071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chemeClr val="bg2"/>
                </a:solidFill>
              </a:rPr>
              <a:t>Predicted Values</a:t>
            </a:r>
            <a:endParaRPr lang="en-US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764704"/>
            <a:ext cx="11845721" cy="54084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89756" y="5301208"/>
            <a:ext cx="352839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692696"/>
            <a:ext cx="11758538" cy="53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92696"/>
            <a:ext cx="11849596" cy="52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692696"/>
            <a:ext cx="11821021" cy="52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20688"/>
            <a:ext cx="11809312" cy="52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548680"/>
            <a:ext cx="11957335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ID" dirty="0" smtClean="0"/>
              <a:t>Advanced Method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680519"/>
          </a:xfrm>
        </p:spPr>
        <p:txBody>
          <a:bodyPr/>
          <a:lstStyle/>
          <a:p>
            <a:r>
              <a:rPr lang="en-ID" dirty="0" smtClean="0"/>
              <a:t>Support Vector Regression (SVR)</a:t>
            </a:r>
          </a:p>
          <a:p>
            <a:r>
              <a:rPr lang="en-ID" dirty="0" smtClean="0"/>
              <a:t>Decision Tree Regression</a:t>
            </a:r>
          </a:p>
          <a:p>
            <a:r>
              <a:rPr lang="en-ID" dirty="0" smtClean="0"/>
              <a:t>Random Forest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60648"/>
            <a:ext cx="11221724" cy="632531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54652" y="3429000"/>
            <a:ext cx="0" cy="100811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23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332656"/>
            <a:ext cx="112109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052736"/>
            <a:ext cx="7911663" cy="45365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14692" y="2708920"/>
            <a:ext cx="28803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614692" y="5445224"/>
            <a:ext cx="28803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02724" y="2708920"/>
            <a:ext cx="0" cy="273630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902724" y="4005064"/>
            <a:ext cx="36004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06780" y="3753907"/>
            <a:ext cx="1800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Data </a:t>
            </a:r>
            <a:r>
              <a:rPr lang="en-ID" b="1" dirty="0" err="1" smtClean="0"/>
              <a:t>Preprocessing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039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76672"/>
            <a:ext cx="6552728" cy="57907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6700" y="1268760"/>
            <a:ext cx="244827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dirty="0" smtClean="0"/>
              <a:t>Change format to 0f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04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1124744"/>
            <a:ext cx="7848872" cy="45365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46140" y="4005064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38228" y="4293096"/>
            <a:ext cx="187220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65584" y="3933926"/>
            <a:ext cx="187220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err="1" smtClean="0">
                <a:solidFill>
                  <a:schemeClr val="bg2"/>
                </a:solidFill>
              </a:rPr>
              <a:t>Ganti</a:t>
            </a:r>
            <a:r>
              <a:rPr lang="en-ID" b="1" dirty="0" smtClean="0">
                <a:solidFill>
                  <a:schemeClr val="bg2"/>
                </a:solidFill>
              </a:rPr>
              <a:t> </a:t>
            </a:r>
            <a:r>
              <a:rPr lang="en-ID" b="1" dirty="0" err="1" smtClean="0">
                <a:solidFill>
                  <a:schemeClr val="bg2"/>
                </a:solidFill>
              </a:rPr>
              <a:t>kedua</a:t>
            </a:r>
            <a:r>
              <a:rPr lang="en-ID" b="1" dirty="0" smtClean="0">
                <a:solidFill>
                  <a:schemeClr val="bg2"/>
                </a:solidFill>
              </a:rPr>
              <a:t> </a:t>
            </a:r>
            <a:r>
              <a:rPr lang="en-ID" b="1" dirty="0" err="1" smtClean="0">
                <a:solidFill>
                  <a:schemeClr val="bg2"/>
                </a:solidFill>
              </a:rPr>
              <a:t>nilai</a:t>
            </a:r>
            <a:r>
              <a:rPr lang="en-ID" b="1" dirty="0" smtClean="0">
                <a:solidFill>
                  <a:schemeClr val="bg2"/>
                </a:solidFill>
              </a:rPr>
              <a:t> </a:t>
            </a:r>
            <a:r>
              <a:rPr lang="en-ID" b="1" dirty="0" err="1" smtClean="0">
                <a:solidFill>
                  <a:schemeClr val="bg2"/>
                </a:solidFill>
              </a:rPr>
              <a:t>ini</a:t>
            </a:r>
            <a:endParaRPr lang="en-US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96" y="908720"/>
            <a:ext cx="76581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3" y="1340768"/>
            <a:ext cx="7893757" cy="45365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966620" y="5445224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V="1">
            <a:off x="8146640" y="4941168"/>
            <a:ext cx="36004" cy="50405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78588" y="4281124"/>
            <a:ext cx="12961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dirty="0" err="1" smtClean="0">
                <a:solidFill>
                  <a:schemeClr val="bg2"/>
                </a:solidFill>
              </a:rPr>
              <a:t>Ganti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nilai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ini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60648"/>
            <a:ext cx="8640960" cy="63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3" y="728700"/>
            <a:ext cx="11865390" cy="550861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27330" y="3861048"/>
            <a:ext cx="25922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354812" y="980728"/>
            <a:ext cx="5656071" cy="258526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5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ID" dirty="0" err="1" smtClean="0"/>
              <a:t>Materi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pelajari</a:t>
            </a:r>
            <a:r>
              <a:rPr lang="en-ID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4752527"/>
          </a:xfrm>
        </p:spPr>
        <p:txBody>
          <a:bodyPr/>
          <a:lstStyle/>
          <a:p>
            <a:r>
              <a:rPr lang="en-ID" b="1" dirty="0" smtClean="0"/>
              <a:t>Simple Linear Regression</a:t>
            </a:r>
          </a:p>
          <a:p>
            <a:r>
              <a:rPr lang="en-ID" b="1" dirty="0" smtClean="0"/>
              <a:t>Multiple Linear Regression</a:t>
            </a:r>
          </a:p>
          <a:p>
            <a:r>
              <a:rPr lang="en-ID" b="1" dirty="0" smtClean="0"/>
              <a:t>Polynomial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1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620688"/>
            <a:ext cx="11909771" cy="54851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7748" y="3933056"/>
            <a:ext cx="23042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38428" y="836712"/>
            <a:ext cx="5645075" cy="252653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894612" y="5332566"/>
            <a:ext cx="936104" cy="18466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14692" y="5147900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chemeClr val="bg2"/>
                </a:solidFill>
              </a:rPr>
              <a:t>Press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b="1" dirty="0" smtClean="0">
                <a:solidFill>
                  <a:schemeClr val="bg2"/>
                </a:solidFill>
              </a:rPr>
              <a:t>Ctrl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b="1" dirty="0" smtClean="0">
                <a:solidFill>
                  <a:schemeClr val="bg2"/>
                </a:solidFill>
              </a:rPr>
              <a:t>+ I</a:t>
            </a:r>
            <a:endParaRPr lang="en-US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92696"/>
            <a:ext cx="11893029" cy="54334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1764" y="4365104"/>
            <a:ext cx="24482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82443" y="908720"/>
            <a:ext cx="5700341" cy="250072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1340768"/>
            <a:ext cx="7686675" cy="5095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2044" y="764704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err="1" smtClean="0">
                <a:solidFill>
                  <a:srgbClr val="FFFF00"/>
                </a:solidFill>
              </a:rPr>
              <a:t>Nilai</a:t>
            </a:r>
            <a:r>
              <a:rPr lang="en-ID" dirty="0" smtClean="0">
                <a:solidFill>
                  <a:srgbClr val="FFFF00"/>
                </a:solidFill>
              </a:rPr>
              <a:t> </a:t>
            </a:r>
            <a:r>
              <a:rPr lang="en-ID" b="1" dirty="0" err="1" smtClean="0">
                <a:solidFill>
                  <a:srgbClr val="FFFF00"/>
                </a:solidFill>
              </a:rPr>
              <a:t>sebenarnya</a:t>
            </a:r>
            <a:endParaRPr lang="en-US" b="1" dirty="0" smtClean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4452" y="726891"/>
            <a:ext cx="25922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err="1" smtClean="0">
                <a:solidFill>
                  <a:srgbClr val="FFFF00"/>
                </a:solidFill>
              </a:rPr>
              <a:t>Nilai</a:t>
            </a:r>
            <a:r>
              <a:rPr lang="en-ID" b="1" dirty="0" smtClean="0">
                <a:solidFill>
                  <a:srgbClr val="FFFF00"/>
                </a:solidFill>
              </a:rPr>
              <a:t> </a:t>
            </a:r>
            <a:r>
              <a:rPr lang="en-ID" b="1" dirty="0" err="1" smtClean="0">
                <a:solidFill>
                  <a:srgbClr val="FFFF00"/>
                </a:solidFill>
              </a:rPr>
              <a:t>Prediksi</a:t>
            </a:r>
            <a:endParaRPr lang="en-US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548680"/>
            <a:ext cx="11899585" cy="548728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9756" y="5013176"/>
            <a:ext cx="29523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454452" y="2996952"/>
            <a:ext cx="3888432" cy="26642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548680"/>
            <a:ext cx="11840071" cy="53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20688"/>
            <a:ext cx="11899883" cy="54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124744"/>
            <a:ext cx="6552864" cy="53285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13892" y="548680"/>
            <a:ext cx="55446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Problem 2 : Predict Profit of Start up Company</a:t>
            </a: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2132856"/>
            <a:ext cx="335447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MULTIPLE 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PART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0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332656"/>
            <a:ext cx="1088018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716023" cy="60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756" y="548680"/>
            <a:ext cx="59046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Problem 1 – Modelling Employee </a:t>
            </a:r>
            <a:r>
              <a:rPr lang="en-ID" b="1" dirty="0" err="1" smtClean="0"/>
              <a:t>Sallary</a:t>
            </a:r>
            <a:r>
              <a:rPr lang="en-ID" b="1" dirty="0" smtClean="0"/>
              <a:t>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1124744"/>
            <a:ext cx="2446979" cy="540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2204864"/>
            <a:ext cx="247677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703413" cy="60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Assumptions of a Linear Regression: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Linearity</a:t>
            </a:r>
          </a:p>
          <a:p>
            <a:r>
              <a:rPr lang="en-ID" dirty="0"/>
              <a:t>2. Homoscedasticity</a:t>
            </a:r>
          </a:p>
          <a:p>
            <a:r>
              <a:rPr lang="en-ID" dirty="0"/>
              <a:t>3. Multivariate normality</a:t>
            </a:r>
          </a:p>
          <a:p>
            <a:r>
              <a:rPr lang="en-ID" dirty="0"/>
              <a:t>4. Independence of errors</a:t>
            </a:r>
          </a:p>
          <a:p>
            <a:r>
              <a:rPr lang="en-ID" dirty="0"/>
              <a:t>5. Lack of </a:t>
            </a:r>
            <a:r>
              <a:rPr lang="en-ID" dirty="0" err="1"/>
              <a:t>multicollinearity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846625" cy="61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511532" cy="5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511532" cy="589323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773932" y="1556792"/>
            <a:ext cx="1944216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430116" y="1556792"/>
            <a:ext cx="288032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18148" y="1556792"/>
            <a:ext cx="1008112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18148" y="1556792"/>
            <a:ext cx="2376264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6110" y="1187460"/>
            <a:ext cx="2304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chemeClr val="bg1"/>
                </a:solidFill>
              </a:rPr>
              <a:t>Numeric Variables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606580" y="1628800"/>
            <a:ext cx="792088" cy="3600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46073" y="1267839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>
                <a:solidFill>
                  <a:schemeClr val="bg1"/>
                </a:solidFill>
              </a:rPr>
              <a:t>Categorical Variables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6027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718031" cy="60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790039" cy="60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830862" cy="61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718031" cy="60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9836" y="2420888"/>
            <a:ext cx="8692399" cy="2819400"/>
          </a:xfrm>
        </p:spPr>
        <p:txBody>
          <a:bodyPr/>
          <a:lstStyle/>
          <a:p>
            <a:r>
              <a:rPr lang="en-ID" dirty="0" smtClean="0"/>
              <a:t>SIMPLE LINEAR REGRESSION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718031" cy="601921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822604" y="1556792"/>
            <a:ext cx="57606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10436" y="1233626"/>
            <a:ext cx="15121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err="1" smtClean="0">
                <a:solidFill>
                  <a:schemeClr val="bg1"/>
                </a:solidFill>
              </a:rPr>
              <a:t>Seperti</a:t>
            </a:r>
            <a:r>
              <a:rPr lang="en-ID" b="1" dirty="0" smtClean="0">
                <a:solidFill>
                  <a:schemeClr val="bg1"/>
                </a:solidFill>
              </a:rPr>
              <a:t> Switches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718031" cy="6019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50796" y="4581128"/>
            <a:ext cx="504056" cy="2160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54852" y="4257962"/>
            <a:ext cx="15841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err="1" smtClean="0">
                <a:solidFill>
                  <a:schemeClr val="bg1"/>
                </a:solidFill>
              </a:rPr>
              <a:t>Terkesan</a:t>
            </a:r>
            <a:endParaRPr lang="en-ID" b="1" dirty="0" smtClean="0">
              <a:solidFill>
                <a:schemeClr val="bg1"/>
              </a:solidFill>
            </a:endParaRPr>
          </a:p>
          <a:p>
            <a:pPr algn="ctr"/>
            <a:r>
              <a:rPr lang="en-ID" b="1" dirty="0" smtClean="0">
                <a:solidFill>
                  <a:schemeClr val="bg1"/>
                </a:solidFill>
              </a:rPr>
              <a:t>“Bias”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836713"/>
            <a:ext cx="9134391" cy="5183088"/>
          </a:xfrm>
        </p:spPr>
        <p:txBody>
          <a:bodyPr/>
          <a:lstStyle/>
          <a:p>
            <a:r>
              <a:rPr lang="en-ID" dirty="0" err="1" smtClean="0"/>
              <a:t>Kenyataannya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…</a:t>
            </a:r>
          </a:p>
          <a:p>
            <a:pPr algn="just"/>
            <a:r>
              <a:rPr lang="en-ID" dirty="0" err="1" smtClean="0"/>
              <a:t>Regresion</a:t>
            </a:r>
            <a:r>
              <a:rPr lang="en-ID" dirty="0" smtClean="0"/>
              <a:t> model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menganggap</a:t>
            </a:r>
            <a:r>
              <a:rPr lang="en-ID" dirty="0" smtClean="0"/>
              <a:t> variable dummy yang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masukkan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model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dianggap</a:t>
            </a:r>
            <a:r>
              <a:rPr lang="en-ID" dirty="0" smtClean="0"/>
              <a:t>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kondisi</a:t>
            </a:r>
            <a:r>
              <a:rPr lang="en-ID" dirty="0" smtClean="0"/>
              <a:t> default.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2924944"/>
            <a:ext cx="61626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Dummy Variables Trap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4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844" y="915108"/>
            <a:ext cx="511256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Apa</a:t>
            </a:r>
            <a:r>
              <a:rPr lang="en-ID" dirty="0" smtClean="0"/>
              <a:t>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terjadi</a:t>
            </a:r>
            <a:r>
              <a:rPr lang="en-ID" dirty="0" smtClean="0"/>
              <a:t> </a:t>
            </a:r>
            <a:r>
              <a:rPr lang="en-ID" dirty="0" err="1" smtClean="0"/>
              <a:t>jika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memasukkan</a:t>
            </a:r>
            <a:r>
              <a:rPr lang="en-ID" dirty="0" smtClean="0"/>
              <a:t> </a:t>
            </a:r>
            <a:r>
              <a:rPr lang="en-ID" dirty="0" err="1" smtClean="0"/>
              <a:t>semua</a:t>
            </a:r>
            <a:r>
              <a:rPr lang="en-ID" dirty="0" smtClean="0"/>
              <a:t> dummy variable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persamaan</a:t>
            </a:r>
            <a:r>
              <a:rPr lang="en-ID" dirty="0" smtClean="0"/>
              <a:t> model machine learning ???</a:t>
            </a:r>
            <a:endParaRPr lang="en-US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62364" y="1988840"/>
            <a:ext cx="1080120" cy="115212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58508" y="3548917"/>
            <a:ext cx="36004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smtClean="0"/>
              <a:t>Kita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terjebak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kondisi</a:t>
            </a:r>
            <a:r>
              <a:rPr lang="en-ID" dirty="0" smtClean="0"/>
              <a:t> yang </a:t>
            </a:r>
            <a:r>
              <a:rPr lang="en-ID" dirty="0" err="1" smtClean="0"/>
              <a:t>dinamakan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“dummy variable trap”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63" y="2986211"/>
            <a:ext cx="4288971" cy="23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476672"/>
            <a:ext cx="11038830" cy="58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332656"/>
            <a:ext cx="11401425" cy="61055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78300" y="2132856"/>
            <a:ext cx="3456384" cy="10580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D2 = 1 – D1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332656"/>
            <a:ext cx="10862047" cy="6137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1844" y="5157192"/>
            <a:ext cx="63367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smtClean="0">
                <a:solidFill>
                  <a:schemeClr val="bg1"/>
                </a:solidFill>
              </a:rPr>
              <a:t>Kita </a:t>
            </a:r>
            <a:r>
              <a:rPr lang="en-ID" b="1" dirty="0" err="1" smtClean="0">
                <a:solidFill>
                  <a:schemeClr val="bg1"/>
                </a:solidFill>
              </a:rPr>
              <a:t>tidak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dapat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memasukkan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semua</a:t>
            </a:r>
            <a:r>
              <a:rPr lang="en-ID" b="1" dirty="0" smtClean="0">
                <a:solidFill>
                  <a:schemeClr val="bg1"/>
                </a:solidFill>
              </a:rPr>
              <a:t> dummy variables </a:t>
            </a:r>
            <a:r>
              <a:rPr lang="en-ID" b="1" dirty="0" err="1" smtClean="0">
                <a:solidFill>
                  <a:schemeClr val="bg1"/>
                </a:solidFill>
              </a:rPr>
              <a:t>ke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dalam</a:t>
            </a:r>
            <a:r>
              <a:rPr lang="en-ID" b="1" dirty="0" smtClean="0">
                <a:solidFill>
                  <a:schemeClr val="bg1"/>
                </a:solidFill>
              </a:rPr>
              <a:t> model ML !!!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What is P-Value???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derstanding the p value   Statistics Hel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051" y="620688"/>
            <a:ext cx="7154795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620688"/>
            <a:ext cx="1022563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0156" y="5661248"/>
            <a:ext cx="45365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sz="2800" b="1" dirty="0" smtClean="0">
                <a:solidFill>
                  <a:schemeClr val="bg1"/>
                </a:solidFill>
              </a:rPr>
              <a:t>Break Time !!!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5" y="1556792"/>
            <a:ext cx="508856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502007" cy="5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492482" cy="59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76672"/>
            <a:ext cx="10655548" cy="6010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3394" y="4581128"/>
            <a:ext cx="331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chemeClr val="bg1"/>
                </a:solidFill>
              </a:rPr>
              <a:t>WHY ???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2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76672"/>
            <a:ext cx="10705769" cy="60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ID" dirty="0" smtClean="0"/>
              <a:t>5 Methods for Building the Models: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464495"/>
          </a:xfrm>
        </p:spPr>
        <p:txBody>
          <a:bodyPr/>
          <a:lstStyle/>
          <a:p>
            <a:r>
              <a:rPr lang="en-ID" dirty="0"/>
              <a:t>1. All-in</a:t>
            </a:r>
          </a:p>
          <a:p>
            <a:r>
              <a:rPr lang="en-ID" dirty="0"/>
              <a:t>2. Backward Elimination</a:t>
            </a:r>
          </a:p>
          <a:p>
            <a:r>
              <a:rPr lang="en-ID" dirty="0"/>
              <a:t>3. Forward Selection</a:t>
            </a:r>
          </a:p>
          <a:p>
            <a:r>
              <a:rPr lang="en-ID" dirty="0"/>
              <a:t>4. Bidirectional Elimination</a:t>
            </a:r>
          </a:p>
          <a:p>
            <a:r>
              <a:rPr lang="en-ID" dirty="0"/>
              <a:t>5. Score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8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ID" dirty="0" smtClean="0"/>
              <a:t>Building the Models: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464495"/>
          </a:xfrm>
        </p:spPr>
        <p:txBody>
          <a:bodyPr/>
          <a:lstStyle/>
          <a:p>
            <a:r>
              <a:rPr lang="en-ID" dirty="0"/>
              <a:t>1. All-in</a:t>
            </a:r>
          </a:p>
          <a:p>
            <a:r>
              <a:rPr lang="en-ID" dirty="0"/>
              <a:t>2. Backward Elimination</a:t>
            </a:r>
          </a:p>
          <a:p>
            <a:r>
              <a:rPr lang="en-ID" dirty="0"/>
              <a:t>3. Forward Selection</a:t>
            </a:r>
          </a:p>
          <a:p>
            <a:r>
              <a:rPr lang="en-ID" dirty="0"/>
              <a:t>4. Bidirectional Elimination</a:t>
            </a:r>
          </a:p>
          <a:p>
            <a:r>
              <a:rPr lang="en-ID" dirty="0"/>
              <a:t>5. Score Comparison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734372" y="2492896"/>
            <a:ext cx="115212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34372" y="3068960"/>
            <a:ext cx="115212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34372" y="3573016"/>
            <a:ext cx="115212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86500" y="2492896"/>
            <a:ext cx="0" cy="108012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86500" y="3068960"/>
            <a:ext cx="72008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06580" y="2745794"/>
            <a:ext cx="16561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Stepwise</a:t>
            </a:r>
          </a:p>
          <a:p>
            <a:pPr algn="ctr"/>
            <a:r>
              <a:rPr lang="en-ID" b="1" dirty="0" smtClean="0"/>
              <a:t>Regression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13501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/>
          <a:lstStyle/>
          <a:p>
            <a:r>
              <a:rPr lang="en-ID" dirty="0" smtClean="0"/>
              <a:t>Building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700809"/>
            <a:ext cx="9134391" cy="43189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"All-in" - cases </a:t>
            </a:r>
            <a:r>
              <a:rPr lang="en-US" dirty="0" smtClean="0"/>
              <a:t>:</a:t>
            </a:r>
          </a:p>
          <a:p>
            <a:r>
              <a:rPr lang="en-US" dirty="0"/>
              <a:t>Prior </a:t>
            </a:r>
            <a:r>
              <a:rPr lang="en-US" dirty="0" smtClean="0"/>
              <a:t>knowledge</a:t>
            </a:r>
          </a:p>
          <a:p>
            <a:r>
              <a:rPr lang="en-US" dirty="0"/>
              <a:t>You have </a:t>
            </a:r>
            <a:r>
              <a:rPr lang="en-US" dirty="0" smtClean="0"/>
              <a:t>to</a:t>
            </a:r>
          </a:p>
          <a:p>
            <a:r>
              <a:rPr lang="en-US" dirty="0"/>
              <a:t>Preparing for Backward Elimination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980728"/>
            <a:ext cx="3240360" cy="2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ID" dirty="0" smtClean="0"/>
              <a:t>Backward Elimination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809" y="1844824"/>
            <a:ext cx="10873207" cy="4464496"/>
          </a:xfrm>
        </p:spPr>
        <p:txBody>
          <a:bodyPr>
            <a:normAutofit fontScale="92500" lnSpcReduction="20000"/>
          </a:bodyPr>
          <a:lstStyle/>
          <a:p>
            <a:r>
              <a:rPr lang="en-ID" dirty="0"/>
              <a:t>Step 1: Select a significance level to stay in the model (example SL = 0.05)</a:t>
            </a:r>
          </a:p>
          <a:p>
            <a:endParaRPr lang="en-ID" dirty="0"/>
          </a:p>
          <a:p>
            <a:r>
              <a:rPr lang="en-ID" dirty="0"/>
              <a:t>Step 2: Fit the full model with all possible predictors</a:t>
            </a:r>
          </a:p>
          <a:p>
            <a:endParaRPr lang="en-ID" dirty="0"/>
          </a:p>
          <a:p>
            <a:r>
              <a:rPr lang="en-ID" dirty="0"/>
              <a:t>Step 3: Consider the predictor with the highest P-value. If P &gt; SL, go to Step </a:t>
            </a:r>
            <a:r>
              <a:rPr lang="en-ID" dirty="0" smtClean="0"/>
              <a:t>4, otherwise </a:t>
            </a:r>
            <a:r>
              <a:rPr lang="en-ID" dirty="0"/>
              <a:t>go to FIN</a:t>
            </a:r>
          </a:p>
          <a:p>
            <a:endParaRPr lang="en-ID" dirty="0"/>
          </a:p>
          <a:p>
            <a:r>
              <a:rPr lang="en-ID" dirty="0"/>
              <a:t>Step 4: Remove predictor</a:t>
            </a:r>
          </a:p>
          <a:p>
            <a:endParaRPr lang="en-ID" dirty="0"/>
          </a:p>
          <a:p>
            <a:r>
              <a:rPr lang="en-ID" dirty="0"/>
              <a:t>Step 5: Fit model without this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15115"/>
          </a:xfrm>
        </p:spPr>
        <p:txBody>
          <a:bodyPr/>
          <a:lstStyle/>
          <a:p>
            <a:r>
              <a:rPr lang="en-ID" dirty="0" smtClean="0"/>
              <a:t>Backward Elimination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809" y="1556792"/>
            <a:ext cx="10873207" cy="4402833"/>
          </a:xfrm>
        </p:spPr>
        <p:txBody>
          <a:bodyPr>
            <a:normAutofit fontScale="92500" lnSpcReduction="20000"/>
          </a:bodyPr>
          <a:lstStyle/>
          <a:p>
            <a:r>
              <a:rPr lang="en-ID" dirty="0"/>
              <a:t>Step 1: Select a significance level to stay in the model (example SL = 0.05)</a:t>
            </a:r>
          </a:p>
          <a:p>
            <a:endParaRPr lang="en-ID" dirty="0"/>
          </a:p>
          <a:p>
            <a:r>
              <a:rPr lang="en-ID" dirty="0"/>
              <a:t>Step 2: Fit the full model with all possible predictors</a:t>
            </a:r>
          </a:p>
          <a:p>
            <a:endParaRPr lang="en-ID" dirty="0"/>
          </a:p>
          <a:p>
            <a:r>
              <a:rPr lang="en-ID" dirty="0"/>
              <a:t>Step 3: Consider the predictor with the highest P-value. If P &gt; SL, go to Step </a:t>
            </a:r>
            <a:r>
              <a:rPr lang="en-ID" dirty="0" smtClean="0"/>
              <a:t>4, otherwise </a:t>
            </a:r>
            <a:r>
              <a:rPr lang="en-ID" dirty="0"/>
              <a:t>go to FIN</a:t>
            </a:r>
          </a:p>
          <a:p>
            <a:endParaRPr lang="en-ID" dirty="0"/>
          </a:p>
          <a:p>
            <a:r>
              <a:rPr lang="en-ID" dirty="0"/>
              <a:t>Step 4: Remove predictor</a:t>
            </a:r>
          </a:p>
          <a:p>
            <a:endParaRPr lang="en-ID" dirty="0"/>
          </a:p>
          <a:p>
            <a:r>
              <a:rPr lang="en-ID" dirty="0"/>
              <a:t>Step 5: Fit model without this variable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05780" y="5661248"/>
            <a:ext cx="25202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05780" y="3513363"/>
            <a:ext cx="0" cy="21478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5780" y="3547037"/>
            <a:ext cx="25202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614692" y="3243969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stCxn id="10" idx="1"/>
            <a:endCxn id="10" idx="5"/>
          </p:cNvCxnSpPr>
          <p:nvPr/>
        </p:nvCxnSpPr>
        <p:spPr>
          <a:xfrm>
            <a:off x="8741236" y="3328332"/>
            <a:ext cx="611008" cy="40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88946" y="3309694"/>
            <a:ext cx="611008" cy="40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06804" y="3574993"/>
            <a:ext cx="720080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3726884" y="3791017"/>
            <a:ext cx="864096" cy="2160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22204" y="3735670"/>
            <a:ext cx="21696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Model </a:t>
            </a:r>
            <a:r>
              <a:rPr lang="en-ID" b="1" dirty="0" err="1" smtClean="0"/>
              <a:t>telah</a:t>
            </a:r>
            <a:r>
              <a:rPr lang="en-ID" b="1" dirty="0" smtClean="0"/>
              <a:t> </a:t>
            </a:r>
            <a:r>
              <a:rPr lang="en-ID" b="1" dirty="0" err="1" smtClean="0"/>
              <a:t>selesai</a:t>
            </a:r>
            <a:r>
              <a:rPr lang="en-ID" b="1" dirty="0" smtClean="0"/>
              <a:t> </a:t>
            </a:r>
            <a:r>
              <a:rPr lang="en-ID" b="1" dirty="0" err="1" smtClean="0"/>
              <a:t>dibuat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6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60648"/>
            <a:ext cx="11118923" cy="624435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958508" y="2420888"/>
            <a:ext cx="23042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966620" y="1916832"/>
            <a:ext cx="0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14492" y="1475492"/>
            <a:ext cx="2304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dirty="0" err="1" smtClean="0">
                <a:solidFill>
                  <a:schemeClr val="bg2"/>
                </a:solidFill>
              </a:rPr>
              <a:t>Rumus</a:t>
            </a:r>
            <a:r>
              <a:rPr lang="en-ID" dirty="0" smtClean="0">
                <a:solidFill>
                  <a:schemeClr val="bg2"/>
                </a:solidFill>
              </a:rPr>
              <a:t> Regression</a:t>
            </a:r>
            <a:endParaRPr lang="en-US" dirty="0" smtClean="0">
              <a:solidFill>
                <a:schemeClr val="bg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662364" y="3573016"/>
            <a:ext cx="1296144" cy="50405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884" y="332656"/>
            <a:ext cx="9144001" cy="959768"/>
          </a:xfrm>
        </p:spPr>
        <p:txBody>
          <a:bodyPr/>
          <a:lstStyle/>
          <a:p>
            <a:r>
              <a:rPr lang="en-US" dirty="0"/>
              <a:t>Forward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556792"/>
            <a:ext cx="10297143" cy="4608511"/>
          </a:xfrm>
        </p:spPr>
        <p:txBody>
          <a:bodyPr>
            <a:normAutofit fontScale="92500"/>
          </a:bodyPr>
          <a:lstStyle/>
          <a:p>
            <a:r>
              <a:rPr lang="en-ID" dirty="0"/>
              <a:t>Step 1: Select a significance level to enter the model (e.g. SL = 0.05</a:t>
            </a:r>
            <a:r>
              <a:rPr lang="en-ID" dirty="0" smtClean="0"/>
              <a:t>)</a:t>
            </a:r>
          </a:p>
          <a:p>
            <a:endParaRPr lang="en-ID" dirty="0"/>
          </a:p>
          <a:p>
            <a:r>
              <a:rPr lang="en-ID" dirty="0"/>
              <a:t>Step 2: Fit all simple regression models y ~ </a:t>
            </a:r>
            <a:r>
              <a:rPr lang="en-ID" dirty="0" err="1"/>
              <a:t>Xn</a:t>
            </a:r>
            <a:r>
              <a:rPr lang="en-ID" dirty="0"/>
              <a:t> Select the one with the lowest P-value</a:t>
            </a:r>
          </a:p>
          <a:p>
            <a:endParaRPr lang="en-ID" dirty="0"/>
          </a:p>
          <a:p>
            <a:r>
              <a:rPr lang="en-ID" dirty="0"/>
              <a:t>Step 3: Keep this variable and fit all possible models with one extra predictor added to the one's you already have</a:t>
            </a:r>
          </a:p>
          <a:p>
            <a:endParaRPr lang="en-ID" dirty="0"/>
          </a:p>
          <a:p>
            <a:r>
              <a:rPr lang="en-ID" dirty="0"/>
              <a:t>Step 4: Consider the predictor with the lowest P-value. If P &lt; SL, go to STEP 3, otherwise go to 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5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884" y="332656"/>
            <a:ext cx="9144001" cy="959768"/>
          </a:xfrm>
        </p:spPr>
        <p:txBody>
          <a:bodyPr/>
          <a:lstStyle/>
          <a:p>
            <a:r>
              <a:rPr lang="en-US" dirty="0"/>
              <a:t>Forward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556792"/>
            <a:ext cx="10297143" cy="4608511"/>
          </a:xfrm>
        </p:spPr>
        <p:txBody>
          <a:bodyPr>
            <a:normAutofit fontScale="92500"/>
          </a:bodyPr>
          <a:lstStyle/>
          <a:p>
            <a:r>
              <a:rPr lang="en-ID" dirty="0"/>
              <a:t>Step 1: Select a significance level to enter the model (e.g. SL = 0.05</a:t>
            </a:r>
            <a:r>
              <a:rPr lang="en-ID" dirty="0" smtClean="0"/>
              <a:t>)</a:t>
            </a:r>
          </a:p>
          <a:p>
            <a:endParaRPr lang="en-ID" dirty="0"/>
          </a:p>
          <a:p>
            <a:r>
              <a:rPr lang="en-ID" dirty="0"/>
              <a:t>Step 2: Fit all simple regression models y ~ </a:t>
            </a:r>
            <a:r>
              <a:rPr lang="en-ID" dirty="0" err="1"/>
              <a:t>Xn</a:t>
            </a:r>
            <a:r>
              <a:rPr lang="en-ID" dirty="0"/>
              <a:t> Select the one with the lowest P-value</a:t>
            </a:r>
          </a:p>
          <a:p>
            <a:endParaRPr lang="en-ID" dirty="0"/>
          </a:p>
          <a:p>
            <a:r>
              <a:rPr lang="en-ID" dirty="0"/>
              <a:t>Step 3: Keep this variable and fit all possible models with one extra predictor added to the one's you already have</a:t>
            </a:r>
          </a:p>
          <a:p>
            <a:endParaRPr lang="en-ID" dirty="0"/>
          </a:p>
          <a:p>
            <a:r>
              <a:rPr lang="en-ID" dirty="0"/>
              <a:t>Step 4: Consider the predictor with the lowest P-value. If P &lt; SL, go to STEP 3, otherwise go to FIN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49796" y="5589240"/>
            <a:ext cx="360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49796" y="4149080"/>
            <a:ext cx="0" cy="144016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9796" y="4149080"/>
            <a:ext cx="36004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686700" y="5229200"/>
            <a:ext cx="100811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stCxn id="10" idx="1"/>
            <a:endCxn id="10" idx="5"/>
          </p:cNvCxnSpPr>
          <p:nvPr/>
        </p:nvCxnSpPr>
        <p:spPr>
          <a:xfrm>
            <a:off x="8834335" y="5313563"/>
            <a:ext cx="712842" cy="40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3"/>
            <a:endCxn id="10" idx="7"/>
          </p:cNvCxnSpPr>
          <p:nvPr/>
        </p:nvCxnSpPr>
        <p:spPr>
          <a:xfrm flipV="1">
            <a:off x="8834335" y="5313563"/>
            <a:ext cx="712842" cy="40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222204" y="5589240"/>
            <a:ext cx="720080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4942284" y="5805264"/>
            <a:ext cx="57606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66960" y="5698122"/>
            <a:ext cx="21696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Model </a:t>
            </a:r>
            <a:r>
              <a:rPr lang="en-ID" b="1" dirty="0" err="1" smtClean="0"/>
              <a:t>telah</a:t>
            </a:r>
            <a:r>
              <a:rPr lang="en-ID" b="1" dirty="0" smtClean="0"/>
              <a:t> </a:t>
            </a:r>
            <a:r>
              <a:rPr lang="en-ID" b="1" dirty="0" err="1" smtClean="0"/>
              <a:t>selesai</a:t>
            </a:r>
            <a:r>
              <a:rPr lang="en-ID" b="1" dirty="0" smtClean="0"/>
              <a:t> </a:t>
            </a:r>
            <a:r>
              <a:rPr lang="en-ID" b="1" dirty="0" err="1" smtClean="0"/>
              <a:t>dibuat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1364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ID" dirty="0" smtClean="0"/>
              <a:t>Bidirectional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1" y="1556792"/>
            <a:ext cx="10081120" cy="4824535"/>
          </a:xfrm>
        </p:spPr>
        <p:txBody>
          <a:bodyPr>
            <a:normAutofit fontScale="92500"/>
          </a:bodyPr>
          <a:lstStyle/>
          <a:p>
            <a:r>
              <a:rPr lang="en-ID" dirty="0"/>
              <a:t>Step 1: Select a significance level to enter and to stay in the model</a:t>
            </a:r>
          </a:p>
          <a:p>
            <a:pPr marL="0" indent="0">
              <a:buNone/>
            </a:pPr>
            <a:r>
              <a:rPr lang="en-ID" dirty="0" smtClean="0"/>
              <a:t>	   e.g</a:t>
            </a:r>
            <a:r>
              <a:rPr lang="en-ID" dirty="0"/>
              <a:t>.: SLENTER = 0.05, SLSTAY = 0.05</a:t>
            </a:r>
          </a:p>
          <a:p>
            <a:endParaRPr lang="en-ID" dirty="0"/>
          </a:p>
          <a:p>
            <a:r>
              <a:rPr lang="en-ID" dirty="0"/>
              <a:t>Step 2: Perform the next step of Forward Selection (new variables must have: P &lt; SLENTER to enter)</a:t>
            </a:r>
          </a:p>
          <a:p>
            <a:endParaRPr lang="en-ID" dirty="0"/>
          </a:p>
          <a:p>
            <a:r>
              <a:rPr lang="en-ID" dirty="0"/>
              <a:t>Step 3: Perform All steps of Backward Elimination (old variables must have P &lt; SLSTAY to stay)</a:t>
            </a:r>
          </a:p>
          <a:p>
            <a:endParaRPr lang="en-ID" dirty="0"/>
          </a:p>
          <a:p>
            <a:r>
              <a:rPr lang="en-ID" dirty="0"/>
              <a:t>Step 4: No new variables can enter and no old variables can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ID" dirty="0" smtClean="0"/>
              <a:t>Bidirectional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1" y="1556793"/>
            <a:ext cx="10081120" cy="4248472"/>
          </a:xfrm>
        </p:spPr>
        <p:txBody>
          <a:bodyPr>
            <a:normAutofit fontScale="92500"/>
          </a:bodyPr>
          <a:lstStyle/>
          <a:p>
            <a:r>
              <a:rPr lang="en-ID" dirty="0"/>
              <a:t>Step 1: Select a significance level to enter and to stay in the model</a:t>
            </a:r>
          </a:p>
          <a:p>
            <a:pPr marL="0" indent="0">
              <a:buNone/>
            </a:pPr>
            <a:r>
              <a:rPr lang="en-ID" dirty="0" smtClean="0"/>
              <a:t>	   e.g</a:t>
            </a:r>
            <a:r>
              <a:rPr lang="en-ID" dirty="0"/>
              <a:t>.: SLENTER = 0.05, SLSTAY = 0.05</a:t>
            </a:r>
          </a:p>
          <a:p>
            <a:endParaRPr lang="en-ID" dirty="0"/>
          </a:p>
          <a:p>
            <a:r>
              <a:rPr lang="en-ID" dirty="0"/>
              <a:t>Step 2: Perform the next step of Forward Selection (new variables must have: P &lt; SLENTER to enter)</a:t>
            </a:r>
          </a:p>
          <a:p>
            <a:endParaRPr lang="en-ID" dirty="0"/>
          </a:p>
          <a:p>
            <a:r>
              <a:rPr lang="en-ID" dirty="0"/>
              <a:t>Step 3: Perform All steps of Backward Elimination (old variables must have P &lt; SLSTAY to stay</a:t>
            </a:r>
            <a:r>
              <a:rPr lang="en-ID" dirty="0" smtClean="0"/>
              <a:t>)</a:t>
            </a:r>
            <a:endParaRPr lang="en-ID" dirty="0"/>
          </a:p>
          <a:p>
            <a:r>
              <a:rPr lang="en-ID" dirty="0"/>
              <a:t>Step 4: No new variables can enter and no old variables can exit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1804" y="4797152"/>
            <a:ext cx="50405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21804" y="3356992"/>
            <a:ext cx="0" cy="144016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804" y="3356992"/>
            <a:ext cx="504057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6260" y="5922767"/>
            <a:ext cx="21696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Model </a:t>
            </a:r>
            <a:r>
              <a:rPr lang="en-ID" b="1" dirty="0" err="1" smtClean="0"/>
              <a:t>telah</a:t>
            </a:r>
            <a:r>
              <a:rPr lang="en-ID" b="1" dirty="0" smtClean="0"/>
              <a:t> </a:t>
            </a:r>
            <a:r>
              <a:rPr lang="en-ID" b="1" dirty="0" err="1" smtClean="0"/>
              <a:t>selesai</a:t>
            </a:r>
            <a:r>
              <a:rPr lang="en-ID" b="1" dirty="0" smtClean="0"/>
              <a:t> </a:t>
            </a:r>
            <a:r>
              <a:rPr lang="en-ID" b="1" dirty="0" err="1" smtClean="0"/>
              <a:t>dibuat</a:t>
            </a:r>
            <a:endParaRPr lang="en-US" b="1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894612" y="5805265"/>
            <a:ext cx="0" cy="46718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742484" y="6272447"/>
            <a:ext cx="115212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/>
              <a:t>All Possible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6"/>
            <a:ext cx="9134391" cy="4968551"/>
          </a:xfrm>
        </p:spPr>
        <p:txBody>
          <a:bodyPr/>
          <a:lstStyle/>
          <a:p>
            <a:r>
              <a:rPr lang="en-ID" dirty="0"/>
              <a:t>Step 1: Select a criterion of goodness of fit (e.g. </a:t>
            </a:r>
            <a:r>
              <a:rPr lang="en-ID" dirty="0" err="1"/>
              <a:t>Akaike</a:t>
            </a:r>
            <a:r>
              <a:rPr lang="en-ID" dirty="0"/>
              <a:t> criterion)</a:t>
            </a:r>
          </a:p>
          <a:p>
            <a:endParaRPr lang="en-ID" dirty="0"/>
          </a:p>
          <a:p>
            <a:r>
              <a:rPr lang="en-ID" dirty="0"/>
              <a:t>Step 2: Construct All Possible Regression Models: </a:t>
            </a:r>
            <a:r>
              <a:rPr lang="en-ID" dirty="0" smtClean="0"/>
              <a:t>2^</a:t>
            </a:r>
            <a:r>
              <a:rPr lang="en-ID" sz="2000" dirty="0" smtClean="0"/>
              <a:t>N</a:t>
            </a:r>
            <a:r>
              <a:rPr lang="en-ID" dirty="0" smtClean="0"/>
              <a:t>-1 </a:t>
            </a:r>
            <a:r>
              <a:rPr lang="en-ID" dirty="0"/>
              <a:t>total combinations</a:t>
            </a:r>
          </a:p>
          <a:p>
            <a:endParaRPr lang="en-ID" dirty="0"/>
          </a:p>
          <a:p>
            <a:r>
              <a:rPr lang="en-ID" dirty="0"/>
              <a:t>Step 3: Select the one with the best criterion</a:t>
            </a:r>
          </a:p>
          <a:p>
            <a:endParaRPr lang="en-ID" dirty="0"/>
          </a:p>
          <a:p>
            <a:r>
              <a:rPr lang="en-ID" dirty="0"/>
              <a:t>Step 4: Your model is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260648"/>
            <a:ext cx="9144001" cy="648072"/>
          </a:xfrm>
        </p:spPr>
        <p:txBody>
          <a:bodyPr/>
          <a:lstStyle/>
          <a:p>
            <a:r>
              <a:rPr lang="en-ID" dirty="0" smtClean="0"/>
              <a:t>Set Working Directory </a:t>
            </a:r>
            <a:r>
              <a:rPr lang="en-ID" dirty="0" err="1" smtClean="0"/>
              <a:t>terlebih</a:t>
            </a:r>
            <a:r>
              <a:rPr lang="en-ID" dirty="0" smtClean="0"/>
              <a:t> </a:t>
            </a:r>
            <a:r>
              <a:rPr lang="en-ID" dirty="0" err="1" smtClean="0"/>
              <a:t>dahulu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1" y="908720"/>
            <a:ext cx="11191673" cy="58058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062964" y="105273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10701909" y="1360049"/>
            <a:ext cx="424327" cy="484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66820" y="1845695"/>
            <a:ext cx="17281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>
                <a:solidFill>
                  <a:schemeClr val="bg1"/>
                </a:solidFill>
              </a:rPr>
              <a:t>Ada di </a:t>
            </a:r>
            <a:r>
              <a:rPr lang="en-ID" b="1" dirty="0" err="1" smtClean="0">
                <a:solidFill>
                  <a:schemeClr val="bg1"/>
                </a:solidFill>
              </a:rPr>
              <a:t>pojok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kanan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atas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764704"/>
            <a:ext cx="7307205" cy="50405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254652" y="1988840"/>
            <a:ext cx="360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254652" y="5733256"/>
            <a:ext cx="3600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14692" y="1988840"/>
            <a:ext cx="0" cy="37444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614692" y="3861048"/>
            <a:ext cx="64807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78788" y="3435388"/>
            <a:ext cx="18002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Data </a:t>
            </a:r>
            <a:r>
              <a:rPr lang="en-ID" b="1" dirty="0" err="1" smtClean="0"/>
              <a:t>Preprocessing</a:t>
            </a:r>
            <a:r>
              <a:rPr lang="en-ID" b="1" dirty="0"/>
              <a:t> </a:t>
            </a:r>
            <a:r>
              <a:rPr lang="en-ID" b="1" dirty="0" smtClean="0"/>
              <a:t>Template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78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1412776"/>
            <a:ext cx="5724525" cy="5038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404664"/>
            <a:ext cx="534238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12776"/>
            <a:ext cx="9744075" cy="475297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078188" y="2276872"/>
            <a:ext cx="1008112" cy="37444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86300" y="2924944"/>
            <a:ext cx="100811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38428" y="2708920"/>
            <a:ext cx="31928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smtClean="0">
                <a:solidFill>
                  <a:schemeClr val="bg1"/>
                </a:solidFill>
              </a:rPr>
              <a:t>Kita </a:t>
            </a:r>
            <a:r>
              <a:rPr lang="en-ID" b="1" dirty="0" err="1" smtClean="0">
                <a:solidFill>
                  <a:schemeClr val="bg1"/>
                </a:solidFill>
              </a:rPr>
              <a:t>harus</a:t>
            </a:r>
            <a:r>
              <a:rPr lang="en-ID" b="1" dirty="0" smtClean="0">
                <a:solidFill>
                  <a:schemeClr val="bg1"/>
                </a:solidFill>
              </a:rPr>
              <a:t> </a:t>
            </a:r>
            <a:r>
              <a:rPr lang="en-ID" b="1" dirty="0" err="1" smtClean="0">
                <a:solidFill>
                  <a:schemeClr val="bg1"/>
                </a:solidFill>
              </a:rPr>
              <a:t>meng</a:t>
            </a:r>
            <a:r>
              <a:rPr lang="en-ID" b="1" dirty="0" smtClean="0">
                <a:solidFill>
                  <a:schemeClr val="bg1"/>
                </a:solidFill>
              </a:rPr>
              <a:t>-encode categorical variable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49" y="881062"/>
            <a:ext cx="5724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0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332656"/>
            <a:ext cx="11197293" cy="630098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845940" y="4725144"/>
            <a:ext cx="6768752" cy="14401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614692" y="4365104"/>
            <a:ext cx="0" cy="3600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476672"/>
            <a:ext cx="6768752" cy="591631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133972" y="3212976"/>
            <a:ext cx="4464496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6598468" y="3969060"/>
            <a:ext cx="252028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8748" y="3212976"/>
            <a:ext cx="2808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smtClean="0"/>
              <a:t>Template </a:t>
            </a:r>
            <a:r>
              <a:rPr lang="en-ID" b="1" dirty="0" err="1" smtClean="0"/>
              <a:t>utk</a:t>
            </a:r>
            <a:r>
              <a:rPr lang="en-ID" b="1" dirty="0" smtClean="0"/>
              <a:t> </a:t>
            </a:r>
            <a:r>
              <a:rPr lang="en-ID" b="1" dirty="0" err="1" smtClean="0"/>
              <a:t>mengubah</a:t>
            </a:r>
            <a:r>
              <a:rPr lang="en-ID" b="1" dirty="0" smtClean="0"/>
              <a:t> categorical variable </a:t>
            </a:r>
            <a:r>
              <a:rPr lang="en-ID" b="1" dirty="0" err="1" smtClean="0"/>
              <a:t>ke</a:t>
            </a:r>
            <a:r>
              <a:rPr lang="en-ID" b="1" dirty="0" smtClean="0"/>
              <a:t> dummy variable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1564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476672"/>
            <a:ext cx="6702037" cy="590465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94012" y="3212976"/>
            <a:ext cx="4536504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980728"/>
            <a:ext cx="6562725" cy="50768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42084" y="1700808"/>
            <a:ext cx="2880320" cy="36724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16200000" flipH="1">
            <a:off x="5554352" y="5481228"/>
            <a:ext cx="936104" cy="72008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98268" y="6309320"/>
            <a:ext cx="35283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Dummy Variables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646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908720"/>
            <a:ext cx="11627498" cy="49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4248472" cy="710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76" y="1268760"/>
            <a:ext cx="5760640" cy="5175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8748" y="1556792"/>
            <a:ext cx="208823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err="1" smtClean="0"/>
              <a:t>Satu</a:t>
            </a:r>
            <a:r>
              <a:rPr lang="en-ID" b="1" dirty="0" smtClean="0"/>
              <a:t> </a:t>
            </a:r>
            <a:r>
              <a:rPr lang="en-ID" b="1" dirty="0" err="1" smtClean="0"/>
              <a:t>kolom</a:t>
            </a:r>
            <a:r>
              <a:rPr lang="en-ID" b="1" dirty="0" smtClean="0"/>
              <a:t> </a:t>
            </a:r>
            <a:r>
              <a:rPr lang="en-ID" b="1" dirty="0" err="1" smtClean="0"/>
              <a:t>telah</a:t>
            </a:r>
            <a:r>
              <a:rPr lang="en-ID" b="1" dirty="0" smtClean="0"/>
              <a:t> </a:t>
            </a:r>
            <a:r>
              <a:rPr lang="en-ID" b="1" dirty="0" err="1" smtClean="0"/>
              <a:t>dihilangkan</a:t>
            </a:r>
            <a:r>
              <a:rPr lang="en-ID" b="1" dirty="0" smtClean="0"/>
              <a:t> (</a:t>
            </a:r>
            <a:r>
              <a:rPr lang="en-ID" b="1" dirty="0" err="1" smtClean="0"/>
              <a:t>kolom</a:t>
            </a:r>
            <a:r>
              <a:rPr lang="en-ID" b="1" dirty="0" smtClean="0"/>
              <a:t> index 0)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127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484784"/>
            <a:ext cx="11558432" cy="5112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60648"/>
            <a:ext cx="6624736" cy="95211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390556" y="620688"/>
            <a:ext cx="57606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0636" y="275043"/>
            <a:ext cx="230425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err="1" smtClean="0"/>
              <a:t>Membagi</a:t>
            </a:r>
            <a:r>
              <a:rPr lang="en-ID" b="1" dirty="0" smtClean="0"/>
              <a:t> dataset </a:t>
            </a:r>
            <a:r>
              <a:rPr lang="en-ID" b="1" dirty="0" err="1" smtClean="0"/>
              <a:t>menjadi</a:t>
            </a:r>
            <a:r>
              <a:rPr lang="en-ID" b="1" dirty="0" smtClean="0"/>
              <a:t> train set </a:t>
            </a:r>
            <a:r>
              <a:rPr lang="en-ID" b="1" dirty="0" err="1" smtClean="0"/>
              <a:t>dan</a:t>
            </a:r>
            <a:r>
              <a:rPr lang="en-ID" b="1" dirty="0" smtClean="0"/>
              <a:t> test set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935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908720"/>
            <a:ext cx="114395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0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620688"/>
            <a:ext cx="7444879" cy="1368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9796" y="1484784"/>
            <a:ext cx="216024" cy="100811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70284" y="2494336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Object</a:t>
            </a:r>
            <a:endParaRPr lang="en-US" b="1" dirty="0" smtClean="0"/>
          </a:p>
        </p:txBody>
      </p:sp>
      <p:sp>
        <p:nvSpPr>
          <p:cNvPr id="8" name="Oval 7"/>
          <p:cNvSpPr/>
          <p:nvPr/>
        </p:nvSpPr>
        <p:spPr>
          <a:xfrm>
            <a:off x="693812" y="1304764"/>
            <a:ext cx="129614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05980" y="1196752"/>
            <a:ext cx="25922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>
            <a:off x="4798268" y="1412776"/>
            <a:ext cx="720080" cy="7920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58308" y="2452246"/>
            <a:ext cx="180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Class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365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76672"/>
            <a:ext cx="4521230" cy="576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1340768"/>
            <a:ext cx="76485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Backwards Elimination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90512"/>
            <a:ext cx="11191875" cy="62769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9118748" y="4293096"/>
            <a:ext cx="0" cy="50405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26660" y="4797152"/>
            <a:ext cx="18002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err="1" smtClean="0">
                <a:solidFill>
                  <a:schemeClr val="bg2"/>
                </a:solidFill>
              </a:rPr>
              <a:t>Kemiringan</a:t>
            </a:r>
            <a:r>
              <a:rPr lang="en-ID" b="1" dirty="0" smtClean="0">
                <a:solidFill>
                  <a:schemeClr val="bg2"/>
                </a:solidFill>
              </a:rPr>
              <a:t> </a:t>
            </a:r>
            <a:r>
              <a:rPr lang="en-ID" b="1" dirty="0" err="1" smtClean="0">
                <a:solidFill>
                  <a:schemeClr val="bg2"/>
                </a:solidFill>
              </a:rPr>
              <a:t>dari</a:t>
            </a:r>
            <a:r>
              <a:rPr lang="en-ID" b="1" dirty="0" smtClean="0">
                <a:solidFill>
                  <a:schemeClr val="bg2"/>
                </a:solidFill>
              </a:rPr>
              <a:t> </a:t>
            </a:r>
            <a:r>
              <a:rPr lang="en-ID" b="1" dirty="0" err="1" smtClean="0">
                <a:solidFill>
                  <a:schemeClr val="bg2"/>
                </a:solidFill>
              </a:rPr>
              <a:t>garis</a:t>
            </a:r>
            <a:r>
              <a:rPr lang="en-ID" b="1" dirty="0" smtClean="0">
                <a:solidFill>
                  <a:schemeClr val="bg2"/>
                </a:solidFill>
              </a:rPr>
              <a:t> / gradient</a:t>
            </a:r>
            <a:endParaRPr lang="en-US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1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657184" cy="60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620688"/>
            <a:ext cx="11461394" cy="522366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33772" y="5589240"/>
            <a:ext cx="1368152" cy="255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166420" y="836712"/>
            <a:ext cx="5628746" cy="338437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60648"/>
            <a:ext cx="7200800" cy="90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814121"/>
            <a:ext cx="5262280" cy="4680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8" y="1814121"/>
            <a:ext cx="506557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620688"/>
            <a:ext cx="11917412" cy="553984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5661248"/>
            <a:ext cx="2566020" cy="499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38428" y="908720"/>
            <a:ext cx="5832648" cy="345638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548680"/>
            <a:ext cx="11740817" cy="5400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33772" y="5445224"/>
            <a:ext cx="38164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526460" y="2060848"/>
            <a:ext cx="5184576" cy="36724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627900"/>
            <a:ext cx="11665296" cy="529606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5373216"/>
            <a:ext cx="4006180" cy="543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478788" y="3268719"/>
            <a:ext cx="576064" cy="160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Polynomial 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PART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61937"/>
            <a:ext cx="11191875" cy="63341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90156" y="4581128"/>
            <a:ext cx="7900193" cy="158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685226" cy="60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799619" cy="61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332656"/>
            <a:ext cx="111728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445346" cy="58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543115" cy="59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772" y="692696"/>
            <a:ext cx="55446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One Question : Why “Linear” ???</a:t>
            </a: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0" y="1268760"/>
            <a:ext cx="101250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0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6" y="764704"/>
            <a:ext cx="751748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980728"/>
            <a:ext cx="6194044" cy="54726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0196" y="404664"/>
            <a:ext cx="34563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/>
              <a:t>Our Dataset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179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620688"/>
            <a:ext cx="6486525" cy="55721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822604" y="1844824"/>
            <a:ext cx="43204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822604" y="5085184"/>
            <a:ext cx="43204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254652" y="1844824"/>
            <a:ext cx="0" cy="324036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54652" y="3465004"/>
            <a:ext cx="57606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24912" y="3003339"/>
            <a:ext cx="208823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b="1" dirty="0" smtClean="0"/>
              <a:t>Data </a:t>
            </a:r>
            <a:r>
              <a:rPr lang="en-ID" b="1" dirty="0" err="1" smtClean="0"/>
              <a:t>Preprocessing</a:t>
            </a:r>
            <a:r>
              <a:rPr lang="en-ID" b="1" dirty="0" smtClean="0"/>
              <a:t> Template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448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692696"/>
            <a:ext cx="11580614" cy="5406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0076" y="1196752"/>
            <a:ext cx="252028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b="1" dirty="0" err="1" smtClean="0">
                <a:solidFill>
                  <a:srgbClr val="FF0000"/>
                </a:solidFill>
              </a:rPr>
              <a:t>Khusus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utk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kasus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ini</a:t>
            </a:r>
            <a:r>
              <a:rPr lang="en-ID" b="1" dirty="0" smtClean="0">
                <a:solidFill>
                  <a:srgbClr val="FF0000"/>
                </a:solidFill>
              </a:rPr>
              <a:t>, </a:t>
            </a:r>
            <a:r>
              <a:rPr lang="en-ID" b="1" dirty="0" err="1" smtClean="0">
                <a:solidFill>
                  <a:srgbClr val="FF0000"/>
                </a:solidFill>
              </a:rPr>
              <a:t>kita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tdk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perlu</a:t>
            </a:r>
            <a:r>
              <a:rPr lang="en-ID" b="1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membagi</a:t>
            </a:r>
            <a:r>
              <a:rPr lang="en-ID" b="1" dirty="0" smtClean="0">
                <a:solidFill>
                  <a:srgbClr val="FF0000"/>
                </a:solidFill>
              </a:rPr>
              <a:t> dataset </a:t>
            </a:r>
            <a:r>
              <a:rPr lang="en-ID" b="1" dirty="0" err="1" smtClean="0">
                <a:solidFill>
                  <a:srgbClr val="FF0000"/>
                </a:solidFill>
              </a:rPr>
              <a:t>menjadi</a:t>
            </a:r>
            <a:r>
              <a:rPr lang="en-ID" b="1" dirty="0" smtClean="0">
                <a:solidFill>
                  <a:srgbClr val="FF0000"/>
                </a:solidFill>
              </a:rPr>
              <a:t> train set </a:t>
            </a:r>
            <a:r>
              <a:rPr lang="en-ID" b="1" dirty="0" err="1" smtClean="0">
                <a:solidFill>
                  <a:srgbClr val="FF0000"/>
                </a:solidFill>
              </a:rPr>
              <a:t>dan</a:t>
            </a:r>
            <a:r>
              <a:rPr lang="en-ID" b="1" dirty="0" smtClean="0">
                <a:solidFill>
                  <a:srgbClr val="FF0000"/>
                </a:solidFill>
              </a:rPr>
              <a:t> test set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4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620688"/>
            <a:ext cx="11939422" cy="547260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61764" y="4725144"/>
            <a:ext cx="3384376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766820" y="5733256"/>
            <a:ext cx="360040" cy="4320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406780" y="6165304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err="1" smtClean="0"/>
              <a:t>Tekan</a:t>
            </a:r>
            <a:r>
              <a:rPr lang="en-ID" b="1" dirty="0" smtClean="0"/>
              <a:t> Ctrl + I</a:t>
            </a:r>
            <a:endParaRPr lang="en-US" b="1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6310436" y="908720"/>
            <a:ext cx="5746734" cy="21602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620688"/>
            <a:ext cx="11855052" cy="537745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33772" y="4653136"/>
            <a:ext cx="3312368" cy="1345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1628800"/>
            <a:ext cx="7743825" cy="4562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6060" y="832066"/>
            <a:ext cx="2304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b="1" dirty="0" smtClean="0">
                <a:solidFill>
                  <a:srgbClr val="FFFF00"/>
                </a:solidFill>
              </a:rPr>
              <a:t>X Linear</a:t>
            </a:r>
            <a:endParaRPr lang="en-US" b="1" dirty="0" smtClean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86500" y="84316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>
                <a:solidFill>
                  <a:srgbClr val="FFFF00"/>
                </a:solidFill>
              </a:rPr>
              <a:t>X </a:t>
            </a:r>
            <a:r>
              <a:rPr lang="en-ID" b="1" dirty="0" smtClean="0">
                <a:solidFill>
                  <a:srgbClr val="FFFF00"/>
                </a:solidFill>
              </a:rPr>
              <a:t>Polynomial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1258</TotalTime>
  <Words>774</Words>
  <Application>Microsoft Office PowerPoint</Application>
  <PresentationFormat>Custom</PresentationFormat>
  <Paragraphs>152</Paragraphs>
  <Slides>106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9" baseType="lpstr">
      <vt:lpstr>Arial</vt:lpstr>
      <vt:lpstr>Century Gothic</vt:lpstr>
      <vt:lpstr>Blue atom design template</vt:lpstr>
      <vt:lpstr>REGRESSION</vt:lpstr>
      <vt:lpstr>Materi yg akan kita pelajari :</vt:lpstr>
      <vt:lpstr>PowerPoint Presentation</vt:lpstr>
      <vt:lpstr>SIMPLE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LINEAR REGRESSION</vt:lpstr>
      <vt:lpstr>PowerPoint Presentation</vt:lpstr>
      <vt:lpstr>PowerPoint Presentation</vt:lpstr>
      <vt:lpstr>PowerPoint Presentation</vt:lpstr>
      <vt:lpstr>Assumptions of a Linear Regression: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Dummy Variables Trap</vt:lpstr>
      <vt:lpstr>PowerPoint Presentation</vt:lpstr>
      <vt:lpstr>PowerPoint Presentation</vt:lpstr>
      <vt:lpstr>PowerPoint Presentation</vt:lpstr>
      <vt:lpstr>PowerPoint Presentation</vt:lpstr>
      <vt:lpstr>What is P-Value???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Methods for Building the Models:</vt:lpstr>
      <vt:lpstr>Building the Models:</vt:lpstr>
      <vt:lpstr>Building the Models</vt:lpstr>
      <vt:lpstr>Backward Elimination</vt:lpstr>
      <vt:lpstr>Backward Elimination</vt:lpstr>
      <vt:lpstr>Forward Selection</vt:lpstr>
      <vt:lpstr>Forward Selection</vt:lpstr>
      <vt:lpstr>Bidirectional Elimination</vt:lpstr>
      <vt:lpstr>Bidirectional Elimination</vt:lpstr>
      <vt:lpstr>All Possible Models</vt:lpstr>
      <vt:lpstr>Set Working Directory terlebih dahulu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Backwards Elimination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Polynomial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Method Regression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Sofyan Fadli</dc:creator>
  <cp:lastModifiedBy>Sofyan Fadli</cp:lastModifiedBy>
  <cp:revision>210</cp:revision>
  <dcterms:created xsi:type="dcterms:W3CDTF">2018-02-01T12:46:27Z</dcterms:created>
  <dcterms:modified xsi:type="dcterms:W3CDTF">2018-02-10T08:01:56Z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